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6"/>
  </p:notesMasterIdLst>
  <p:sldIdLst>
    <p:sldId id="256" r:id="rId2"/>
    <p:sldId id="314" r:id="rId3"/>
    <p:sldId id="289" r:id="rId4"/>
    <p:sldId id="315" r:id="rId5"/>
    <p:sldId id="354" r:id="rId6"/>
    <p:sldId id="295" r:id="rId7"/>
    <p:sldId id="270" r:id="rId8"/>
    <p:sldId id="286" r:id="rId9"/>
    <p:sldId id="301" r:id="rId10"/>
    <p:sldId id="287" r:id="rId11"/>
    <p:sldId id="280" r:id="rId12"/>
    <p:sldId id="298" r:id="rId13"/>
    <p:sldId id="299" r:id="rId14"/>
    <p:sldId id="355" r:id="rId15"/>
    <p:sldId id="329" r:id="rId16"/>
    <p:sldId id="331" r:id="rId17"/>
    <p:sldId id="343" r:id="rId18"/>
    <p:sldId id="344" r:id="rId19"/>
    <p:sldId id="350" r:id="rId20"/>
    <p:sldId id="347" r:id="rId21"/>
    <p:sldId id="353" r:id="rId22"/>
    <p:sldId id="352" r:id="rId23"/>
    <p:sldId id="348" r:id="rId24"/>
    <p:sldId id="34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025"/>
    <a:srgbClr val="E48312"/>
    <a:srgbClr val="4A45E7"/>
    <a:srgbClr val="89C648"/>
    <a:srgbClr val="BD5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39"/>
    <p:restoredTop sz="95833" autoAdjust="0"/>
  </p:normalViewPr>
  <p:slideViewPr>
    <p:cSldViewPr snapToGrid="0" snapToObjects="1">
      <p:cViewPr varScale="1">
        <p:scale>
          <a:sx n="107" d="100"/>
          <a:sy n="107" d="100"/>
        </p:scale>
        <p:origin x="1368" y="1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A39AC-2470-AF4A-86AA-48ECFDAEEB59}" type="datetimeFigureOut">
              <a:rPr lang="en-US" smtClean="0"/>
              <a:t>4/19/16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106D4-8029-AE4A-8122-64F302E51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8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106D4-8029-AE4A-8122-64F302E514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61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Needs to be modified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106D4-8029-AE4A-8122-64F302E514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23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Needs to be modified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106D4-8029-AE4A-8122-64F302E514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85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106D4-8029-AE4A-8122-64F302E5140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55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106D4-8029-AE4A-8122-64F302E5140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78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106D4-8029-AE4A-8122-64F302E5140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22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</a:t>
            </a:r>
            <a:r>
              <a:rPr lang="en-US" baseline="0" dirty="0" smtClean="0"/>
              <a:t> concept and applications and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106D4-8029-AE4A-8122-64F302E5140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27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106D4-8029-AE4A-8122-64F302E5140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55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106D4-8029-AE4A-8122-64F302E5140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93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18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5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4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6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24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1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3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6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6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2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D290233-0DD1-4A80-BB1E-9ADC3556DBB6}" type="datetimeFigureOut">
              <a:rPr lang="en-US" smtClean="0"/>
              <a:t>4/19/16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91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technologyreview.com/business-report/big-data-gets-personal/" TargetMode="Externa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03857"/>
            <a:ext cx="59436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4668510" y="3082625"/>
            <a:ext cx="319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Big Data is a Big Deal!</a:t>
            </a:r>
            <a:endParaRPr lang="en-US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33137" y="3359804"/>
            <a:ext cx="79491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Sushant Ahuja, Cassio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Cristovao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Sameep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Mohta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Capstone Project </a:t>
            </a:r>
            <a:r>
              <a:rPr lang="en-US" sz="2000" dirty="0" smtClean="0"/>
              <a:t>2015-2016</a:t>
            </a:r>
          </a:p>
          <a:p>
            <a:r>
              <a:rPr lang="en-US" sz="2000" dirty="0"/>
              <a:t>Computer Science Department</a:t>
            </a:r>
          </a:p>
          <a:p>
            <a:r>
              <a:rPr lang="en-US" sz="2000" b="1" dirty="0" smtClean="0"/>
              <a:t>Texas Christian University</a:t>
            </a:r>
          </a:p>
          <a:p>
            <a:endParaRPr lang="en-US" sz="20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543767"/>
            <a:ext cx="1284473" cy="65073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6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1675" y="371494"/>
            <a:ext cx="7543800" cy="82455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Hadoop MapReduce</a:t>
            </a:r>
            <a:endParaRPr lang="en-US" dirty="0">
              <a:solidFill>
                <a:srgbClr val="EE902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1675" y="1532216"/>
            <a:ext cx="7543800" cy="435889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3000" dirty="0" smtClean="0">
                <a:solidFill>
                  <a:srgbClr val="E48312"/>
                </a:solidFill>
              </a:rPr>
              <a:t>Map</a:t>
            </a:r>
            <a:r>
              <a:rPr lang="en-US" sz="3000" dirty="0" smtClean="0"/>
              <a:t> Phase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E48312"/>
                </a:solidFill>
              </a:rPr>
              <a:t>S</a:t>
            </a:r>
            <a:r>
              <a:rPr lang="en-US" sz="3000" dirty="0" smtClean="0">
                <a:solidFill>
                  <a:srgbClr val="E48312"/>
                </a:solidFill>
              </a:rPr>
              <a:t>plits</a:t>
            </a:r>
            <a:r>
              <a:rPr lang="en-US" sz="3000" dirty="0" smtClean="0"/>
              <a:t> input data-set into chunks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EE9025"/>
                </a:solidFill>
              </a:rPr>
              <a:t>Parallel</a:t>
            </a:r>
            <a:r>
              <a:rPr lang="en-US" sz="3000" dirty="0" smtClean="0"/>
              <a:t> processing - blocks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E48312"/>
                </a:solidFill>
              </a:rPr>
              <a:t>S</a:t>
            </a:r>
            <a:r>
              <a:rPr lang="en-US" sz="3000" dirty="0" smtClean="0">
                <a:solidFill>
                  <a:srgbClr val="E48312"/>
                </a:solidFill>
              </a:rPr>
              <a:t>orts</a:t>
            </a:r>
            <a:r>
              <a:rPr lang="en-US" sz="3000" dirty="0" smtClean="0"/>
              <a:t> the output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3000" dirty="0" smtClean="0"/>
              <a:t> </a:t>
            </a:r>
            <a:r>
              <a:rPr lang="en-US" sz="3000" dirty="0" smtClean="0">
                <a:solidFill>
                  <a:srgbClr val="E48312"/>
                </a:solidFill>
              </a:rPr>
              <a:t>Reduce</a:t>
            </a:r>
            <a:r>
              <a:rPr lang="en-US" sz="3000" dirty="0" smtClean="0"/>
              <a:t> Phase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3000" dirty="0"/>
              <a:t>I</a:t>
            </a:r>
            <a:r>
              <a:rPr lang="en-US" sz="3000" dirty="0" smtClean="0"/>
              <a:t>nput from </a:t>
            </a:r>
            <a:r>
              <a:rPr lang="en-US" sz="3000" dirty="0">
                <a:solidFill>
                  <a:srgbClr val="E48312"/>
                </a:solidFill>
              </a:rPr>
              <a:t>m</a:t>
            </a:r>
            <a:r>
              <a:rPr lang="en-US" sz="3000" dirty="0" smtClean="0">
                <a:solidFill>
                  <a:srgbClr val="E48312"/>
                </a:solidFill>
              </a:rPr>
              <a:t>ap</a:t>
            </a:r>
            <a:r>
              <a:rPr lang="en-US" sz="3000" dirty="0" smtClean="0"/>
              <a:t> phase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E48312"/>
                </a:solidFill>
              </a:rPr>
              <a:t>S</a:t>
            </a:r>
            <a:r>
              <a:rPr lang="en-US" sz="3000" dirty="0" smtClean="0">
                <a:solidFill>
                  <a:srgbClr val="E48312"/>
                </a:solidFill>
              </a:rPr>
              <a:t>ummary</a:t>
            </a:r>
            <a:r>
              <a:rPr lang="en-US" sz="3000" dirty="0" smtClean="0"/>
              <a:t> operation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3000" dirty="0" smtClean="0"/>
              <a:t>Output stored back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smtClean="0"/>
              <a:t>in </a:t>
            </a:r>
            <a:r>
              <a:rPr lang="en-US" sz="3000" dirty="0" smtClean="0">
                <a:solidFill>
                  <a:srgbClr val="E48312"/>
                </a:solidFill>
              </a:rPr>
              <a:t>HDFS</a:t>
            </a:r>
            <a:endParaRPr lang="en-US" sz="3000" dirty="0">
              <a:solidFill>
                <a:srgbClr val="E48312"/>
              </a:solidFill>
            </a:endParaRPr>
          </a:p>
          <a:p>
            <a:pPr marL="350838" lvl="1" indent="0">
              <a:buNone/>
            </a:pPr>
            <a:r>
              <a:rPr lang="en-US" dirty="0" smtClean="0"/>
              <a:t>						</a:t>
            </a:r>
            <a:endParaRPr lang="en-US" dirty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04269" y="290286"/>
            <a:ext cx="6841206" cy="91235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Hadoop Map/Reduce</a:t>
            </a:r>
            <a:endParaRPr lang="en-US" dirty="0">
              <a:solidFill>
                <a:srgbClr val="EE9025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38" y="-937911"/>
            <a:ext cx="8751888" cy="6175375"/>
          </a:xfrm>
        </p:spPr>
      </p:pic>
      <p:pic>
        <p:nvPicPr>
          <p:cNvPr id="5" name="Picture 4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17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1675" y="328551"/>
            <a:ext cx="7543800" cy="87391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Apache Spark</a:t>
            </a:r>
            <a:endParaRPr lang="en-US" dirty="0">
              <a:solidFill>
                <a:srgbClr val="EE902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1675" y="1349830"/>
            <a:ext cx="7543800" cy="438864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3300" dirty="0" smtClean="0">
                <a:solidFill>
                  <a:srgbClr val="EE9025"/>
                </a:solidFill>
              </a:rPr>
              <a:t>Open</a:t>
            </a:r>
            <a:r>
              <a:rPr lang="en-US" sz="3300" dirty="0">
                <a:solidFill>
                  <a:srgbClr val="EE9025"/>
                </a:solidFill>
              </a:rPr>
              <a:t>-</a:t>
            </a:r>
            <a:r>
              <a:rPr lang="en-US" sz="3300" dirty="0" smtClean="0">
                <a:solidFill>
                  <a:srgbClr val="EE9025"/>
                </a:solidFill>
              </a:rPr>
              <a:t>source</a:t>
            </a:r>
            <a:r>
              <a:rPr lang="en-US" sz="3300" dirty="0" smtClean="0"/>
              <a:t>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 smtClean="0"/>
              <a:t> Supports </a:t>
            </a:r>
            <a:r>
              <a:rPr lang="en-US" sz="3300" dirty="0" smtClean="0">
                <a:solidFill>
                  <a:srgbClr val="E48312"/>
                </a:solidFill>
              </a:rPr>
              <a:t>MapReduce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 smtClean="0"/>
              <a:t> </a:t>
            </a:r>
            <a:r>
              <a:rPr lang="en-US" sz="3300" dirty="0" smtClean="0">
                <a:solidFill>
                  <a:srgbClr val="E48312"/>
                </a:solidFill>
              </a:rPr>
              <a:t>Lazy</a:t>
            </a:r>
            <a:r>
              <a:rPr lang="en-US" sz="3300" dirty="0" smtClean="0"/>
              <a:t> (on demand) evaluation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 smtClean="0"/>
              <a:t> </a:t>
            </a:r>
            <a:r>
              <a:rPr lang="en-US" sz="3300" dirty="0" smtClean="0">
                <a:solidFill>
                  <a:srgbClr val="E48312"/>
                </a:solidFill>
              </a:rPr>
              <a:t>In-memory</a:t>
            </a:r>
            <a:r>
              <a:rPr lang="en-US" sz="3300" dirty="0" smtClean="0"/>
              <a:t> storage and computing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 smtClean="0"/>
              <a:t> Offers APIs in Scala, Java, </a:t>
            </a:r>
            <a:r>
              <a:rPr lang="en-US" sz="3300" dirty="0" smtClean="0">
                <a:solidFill>
                  <a:srgbClr val="E48312"/>
                </a:solidFill>
              </a:rPr>
              <a:t>Python</a:t>
            </a:r>
            <a:r>
              <a:rPr lang="en-US" sz="3300" dirty="0" smtClean="0"/>
              <a:t>, R, SQL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300" dirty="0" smtClean="0"/>
              <a:t> </a:t>
            </a:r>
            <a:r>
              <a:rPr lang="en-US" sz="3300" dirty="0" smtClean="0">
                <a:solidFill>
                  <a:srgbClr val="EE9025"/>
                </a:solidFill>
              </a:rPr>
              <a:t>Built-in</a:t>
            </a:r>
            <a:r>
              <a:rPr lang="en-US" sz="3300" dirty="0" smtClean="0"/>
              <a:t> libraries</a:t>
            </a:r>
            <a:endParaRPr lang="en-US" sz="3300" dirty="0" smtClean="0">
              <a:solidFill>
                <a:srgbClr val="E48312"/>
              </a:solidFill>
            </a:endParaRPr>
          </a:p>
          <a:p>
            <a:pPr>
              <a:lnSpc>
                <a:spcPct val="150000"/>
              </a:lnSpc>
            </a:pPr>
            <a:endParaRPr lang="en-US" sz="2800" dirty="0" smtClean="0"/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2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17884" y="284377"/>
            <a:ext cx="7543800" cy="88267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Apache Spark</a:t>
            </a:r>
            <a:endParaRPr lang="en-US" dirty="0">
              <a:solidFill>
                <a:srgbClr val="EE9025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21" y="-912875"/>
            <a:ext cx="8467725" cy="6152531"/>
          </a:xfrm>
        </p:spPr>
      </p:pic>
      <p:pic>
        <p:nvPicPr>
          <p:cNvPr id="4" name="Picture 3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004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7199" y="5301325"/>
            <a:ext cx="3728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RDD </a:t>
            </a:r>
            <a:r>
              <a:rPr lang="en-US" smtClean="0"/>
              <a:t>– Resilient Distributed Dataset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0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1675" y="333829"/>
            <a:ext cx="7543800" cy="92316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Hadoop or Spark?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1675" y="1509487"/>
            <a:ext cx="7543800" cy="4359502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EE9025"/>
                </a:solidFill>
              </a:rPr>
              <a:t>NOT</a:t>
            </a:r>
            <a:r>
              <a:rPr lang="en-US" sz="2800" dirty="0" smtClean="0">
                <a:solidFill>
                  <a:srgbClr val="E48312"/>
                </a:solidFill>
              </a:rPr>
              <a:t> </a:t>
            </a:r>
            <a:r>
              <a:rPr lang="en-US" sz="2800" dirty="0" smtClean="0"/>
              <a:t>mutually exclusive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EE9025"/>
                </a:solidFill>
              </a:rPr>
              <a:t>Database</a:t>
            </a:r>
            <a:r>
              <a:rPr lang="en-US" sz="2800" dirty="0" smtClean="0"/>
              <a:t> – HDFS or others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E48312"/>
                </a:solidFill>
              </a:rPr>
              <a:t>Rate</a:t>
            </a:r>
            <a:r>
              <a:rPr lang="en-US" sz="2800" dirty="0" smtClean="0"/>
              <a:t> of processing data</a:t>
            </a:r>
            <a:endParaRPr lang="en-US" sz="2800" dirty="0" smtClean="0">
              <a:solidFill>
                <a:srgbClr val="E48312"/>
              </a:solidFill>
            </a:endParaRP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E48312"/>
                </a:solidFill>
              </a:rPr>
              <a:t>T</a:t>
            </a:r>
            <a:r>
              <a:rPr lang="en-US" sz="2800" dirty="0" smtClean="0">
                <a:solidFill>
                  <a:srgbClr val="E48312"/>
                </a:solidFill>
              </a:rPr>
              <a:t>hird-party</a:t>
            </a:r>
            <a:r>
              <a:rPr lang="en-US" sz="2800" dirty="0" smtClean="0"/>
              <a:t> machine-learning library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E48312"/>
                </a:solidFill>
              </a:rPr>
              <a:t>N</a:t>
            </a:r>
            <a:r>
              <a:rPr lang="en-US" sz="2800" dirty="0" smtClean="0">
                <a:solidFill>
                  <a:srgbClr val="E48312"/>
                </a:solidFill>
              </a:rPr>
              <a:t>on-commercial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E48312"/>
                </a:solidFill>
              </a:rPr>
              <a:t>open-source</a:t>
            </a:r>
          </a:p>
          <a:p>
            <a:pPr marL="0" indent="0">
              <a:lnSpc>
                <a:spcPct val="170000"/>
              </a:lnSpc>
              <a:buNone/>
            </a:pPr>
            <a:endParaRPr lang="en-US" sz="2800" dirty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94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2960" y="132416"/>
            <a:ext cx="7543800" cy="657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48312"/>
                </a:solidFill>
              </a:rPr>
              <a:t>Word Count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764697" y="2722728"/>
            <a:ext cx="249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(in minutes)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31235" y="5895833"/>
            <a:ext cx="2333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Size of the text file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0" y="1014104"/>
            <a:ext cx="7438030" cy="484495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51128" y="1064525"/>
            <a:ext cx="259308" cy="300251"/>
          </a:xfrm>
          <a:prstGeom prst="rect">
            <a:avLst/>
          </a:prstGeom>
          <a:solidFill>
            <a:srgbClr val="EE9025"/>
          </a:solidFill>
          <a:ln>
            <a:solidFill>
              <a:srgbClr val="EE9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351128" y="1589301"/>
            <a:ext cx="259308" cy="300251"/>
          </a:xfrm>
          <a:prstGeom prst="rect">
            <a:avLst/>
          </a:prstGeom>
          <a:solidFill>
            <a:srgbClr val="89C648"/>
          </a:solidFill>
          <a:ln>
            <a:solidFill>
              <a:srgbClr val="89C6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15448" y="1064525"/>
            <a:ext cx="159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82770" y="1583173"/>
            <a:ext cx="159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Hadoop</a:t>
            </a:r>
            <a:endParaRPr lang="en-US" dirty="0"/>
          </a:p>
        </p:txBody>
      </p:sp>
      <p:pic>
        <p:nvPicPr>
          <p:cNvPr id="10" name="Picture 9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3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137483" y="741249"/>
            <a:ext cx="2565986" cy="5281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2960" y="83954"/>
            <a:ext cx="7295804" cy="5079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48312"/>
                </a:solidFill>
              </a:rPr>
              <a:t>Matrix Multiplication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764697" y="2722728"/>
            <a:ext cx="249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(in minutes)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31235" y="5976777"/>
            <a:ext cx="2333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Size of the Matrices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025"/>
          <a:stretch/>
        </p:blipFill>
        <p:spPr>
          <a:xfrm>
            <a:off x="720723" y="741249"/>
            <a:ext cx="4416761" cy="5281584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351128" y="1064525"/>
            <a:ext cx="259308" cy="300251"/>
          </a:xfrm>
          <a:prstGeom prst="rect">
            <a:avLst/>
          </a:prstGeom>
          <a:solidFill>
            <a:srgbClr val="EE9025"/>
          </a:solidFill>
          <a:ln>
            <a:solidFill>
              <a:srgbClr val="EE9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351128" y="1589301"/>
            <a:ext cx="259308" cy="300251"/>
          </a:xfrm>
          <a:prstGeom prst="rect">
            <a:avLst/>
          </a:prstGeom>
          <a:solidFill>
            <a:srgbClr val="89C648"/>
          </a:solidFill>
          <a:ln>
            <a:solidFill>
              <a:srgbClr val="89C6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715448" y="1064525"/>
            <a:ext cx="159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82770" y="1583173"/>
            <a:ext cx="159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1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75"/>
          <a:stretch/>
        </p:blipFill>
        <p:spPr>
          <a:xfrm>
            <a:off x="5137484" y="741249"/>
            <a:ext cx="2709979" cy="5281584"/>
          </a:xfrm>
          <a:prstGeom prst="rect">
            <a:avLst/>
          </a:prstGeom>
        </p:spPr>
      </p:pic>
      <p:pic>
        <p:nvPicPr>
          <p:cNvPr id="12" name="Picture 11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&quot;No&quot; Symbol 25"/>
          <p:cNvSpPr/>
          <p:nvPr/>
        </p:nvSpPr>
        <p:spPr>
          <a:xfrm>
            <a:off x="6376467" y="5295331"/>
            <a:ext cx="232012" cy="272955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7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E9025"/>
                </a:solidFill>
              </a:rPr>
              <a:t>Movie Recommender-Hadoop</a:t>
            </a:r>
            <a:endParaRPr lang="en-US" dirty="0">
              <a:solidFill>
                <a:srgbClr val="EE9025"/>
              </a:solidFill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32" y="1860489"/>
            <a:ext cx="4689999" cy="1885196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3046" y="4159017"/>
            <a:ext cx="4720585" cy="177195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9149" y="721162"/>
            <a:ext cx="5058967" cy="880691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4042" y="4437823"/>
            <a:ext cx="2983832" cy="1235243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44306" y="1528482"/>
            <a:ext cx="2871567" cy="489879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77222" y="3836099"/>
            <a:ext cx="1966569" cy="505923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46681" y="3788734"/>
            <a:ext cx="1323071" cy="509686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76604" y="5835083"/>
            <a:ext cx="1831512" cy="505103"/>
          </a:xfrm>
          <a:prstGeom prst="rect">
            <a:avLst/>
          </a:prstGeom>
        </p:spPr>
      </p:pic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9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48312"/>
                </a:solidFill>
              </a:rPr>
              <a:t>Movie Recommender-Spark</a:t>
            </a:r>
            <a:endParaRPr lang="en-US" dirty="0">
              <a:solidFill>
                <a:srgbClr val="E4831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933" y="1853357"/>
            <a:ext cx="3204169" cy="40234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345" y="3099833"/>
            <a:ext cx="3942715" cy="9429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73690" y="1017200"/>
            <a:ext cx="3842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Collaborative Filtering</a:t>
            </a:r>
            <a:endParaRPr lang="en-US" sz="3200" u="sng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2960" y="132416"/>
            <a:ext cx="7543800" cy="8034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48312"/>
                </a:solidFill>
              </a:rPr>
              <a:t>Recommender </a:t>
            </a:r>
            <a:r>
              <a:rPr lang="en-US" dirty="0">
                <a:solidFill>
                  <a:srgbClr val="E48312"/>
                </a:solidFill>
              </a:rPr>
              <a:t>C</a:t>
            </a:r>
            <a:r>
              <a:rPr lang="en-US" dirty="0" smtClean="0">
                <a:solidFill>
                  <a:srgbClr val="E48312"/>
                </a:solidFill>
              </a:rPr>
              <a:t>omparison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957616" y="2902043"/>
            <a:ext cx="3204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 (in minutes)</a:t>
            </a:r>
            <a:endParaRPr lang="en-US" sz="2800" dirty="0"/>
          </a:p>
        </p:txBody>
      </p:sp>
      <p:pic>
        <p:nvPicPr>
          <p:cNvPr id="14" name="Picture 13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83" y="951945"/>
            <a:ext cx="6725585" cy="489345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048548" y="5689223"/>
            <a:ext cx="4584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records in the input file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83150" y="1132577"/>
            <a:ext cx="259308" cy="300251"/>
          </a:xfrm>
          <a:prstGeom prst="rect">
            <a:avLst/>
          </a:prstGeom>
          <a:solidFill>
            <a:srgbClr val="EE9025"/>
          </a:solidFill>
          <a:ln>
            <a:solidFill>
              <a:srgbClr val="EE9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83150" y="1657353"/>
            <a:ext cx="259308" cy="300251"/>
          </a:xfrm>
          <a:prstGeom prst="rect">
            <a:avLst/>
          </a:prstGeom>
          <a:solidFill>
            <a:srgbClr val="89C648"/>
          </a:solidFill>
          <a:ln>
            <a:solidFill>
              <a:srgbClr val="89C6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047470" y="1132577"/>
            <a:ext cx="159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14792" y="1651225"/>
            <a:ext cx="159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09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78305" y="269876"/>
            <a:ext cx="7543800" cy="144938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Agenda</a:t>
            </a:r>
            <a:endParaRPr lang="en-US" dirty="0">
              <a:solidFill>
                <a:srgbClr val="E48312"/>
              </a:solidFill>
            </a:endParaRPr>
          </a:p>
        </p:txBody>
      </p:sp>
      <p:pic>
        <p:nvPicPr>
          <p:cNvPr id="7" name="Picture 6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01053" y="1973179"/>
            <a:ext cx="838642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Overview and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Apache Hadoop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Apache Spark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Initial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Recommender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Clustering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Challenges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E4831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E4831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E4831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8" name="Footer Placeholder 1"/>
          <p:cNvSpPr txBox="1">
            <a:spLocks/>
          </p:cNvSpPr>
          <p:nvPr/>
        </p:nvSpPr>
        <p:spPr>
          <a:xfrm>
            <a:off x="433137" y="6452988"/>
            <a:ext cx="2728124" cy="380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48312"/>
                </a:solidFill>
              </a:rPr>
              <a:t>K Means Clustering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200400" y="46482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352800" y="48768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124200" y="51054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2895600" y="44196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895600" y="2223651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895600" y="35814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2895600" y="51054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2438400" y="41148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5329382" y="3800764"/>
            <a:ext cx="152400" cy="152400"/>
          </a:xfrm>
          <a:prstGeom prst="diamond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6705600" y="1828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7162800" y="19050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7010400" y="2057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6858000" y="2209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7162800" y="23622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7467600" y="27432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5715000" y="1828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5641113" y="2897916"/>
            <a:ext cx="152400" cy="152400"/>
          </a:xfrm>
          <a:prstGeom prst="diamond">
            <a:avLst/>
          </a:prstGeom>
          <a:solidFill>
            <a:srgbClr val="92D05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6019800" y="4800600"/>
            <a:ext cx="152400" cy="152400"/>
          </a:xfrm>
          <a:prstGeom prst="diamond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6400800" y="5105400"/>
            <a:ext cx="152400" cy="152400"/>
          </a:xfrm>
          <a:prstGeom prst="diamond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auto">
          <a:xfrm>
            <a:off x="6781800" y="4343400"/>
            <a:ext cx="152400" cy="152400"/>
          </a:xfrm>
          <a:prstGeom prst="diamond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5943600" y="3733800"/>
            <a:ext cx="152400" cy="152400"/>
          </a:xfrm>
          <a:prstGeom prst="diamond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auto">
          <a:xfrm>
            <a:off x="5181600" y="4191000"/>
            <a:ext cx="152400" cy="152400"/>
          </a:xfrm>
          <a:prstGeom prst="diamond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" name="AutoShape 25"/>
          <p:cNvSpPr>
            <a:spLocks noChangeArrowheads="1"/>
          </p:cNvSpPr>
          <p:nvPr/>
        </p:nvSpPr>
        <p:spPr bwMode="auto">
          <a:xfrm>
            <a:off x="7162800" y="4648200"/>
            <a:ext cx="152400" cy="152400"/>
          </a:xfrm>
          <a:prstGeom prst="diamond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AutoShape 26"/>
          <p:cNvSpPr>
            <a:spLocks noChangeArrowheads="1"/>
          </p:cNvSpPr>
          <p:nvPr/>
        </p:nvSpPr>
        <p:spPr bwMode="auto">
          <a:xfrm>
            <a:off x="7010400" y="5029200"/>
            <a:ext cx="152400" cy="152400"/>
          </a:xfrm>
          <a:prstGeom prst="diamond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AutoShape 27"/>
          <p:cNvSpPr>
            <a:spLocks noChangeArrowheads="1"/>
          </p:cNvSpPr>
          <p:nvPr/>
        </p:nvSpPr>
        <p:spPr bwMode="auto">
          <a:xfrm>
            <a:off x="6858000" y="4038600"/>
            <a:ext cx="152400" cy="152400"/>
          </a:xfrm>
          <a:prstGeom prst="diamond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AutoShape 29"/>
          <p:cNvSpPr>
            <a:spLocks noChangeArrowheads="1"/>
          </p:cNvSpPr>
          <p:nvPr/>
        </p:nvSpPr>
        <p:spPr bwMode="auto">
          <a:xfrm>
            <a:off x="6629400" y="2590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>
            <a:off x="1736725" y="1447800"/>
            <a:ext cx="6569075" cy="4840288"/>
            <a:chOff x="1094" y="912"/>
            <a:chExt cx="4138" cy="3049"/>
          </a:xfrm>
        </p:grpSpPr>
        <p:grpSp>
          <p:nvGrpSpPr>
            <p:cNvPr id="32" name="Group 31"/>
            <p:cNvGrpSpPr>
              <a:grpSpLocks/>
            </p:cNvGrpSpPr>
            <p:nvPr/>
          </p:nvGrpSpPr>
          <p:grpSpPr bwMode="auto">
            <a:xfrm>
              <a:off x="1488" y="912"/>
              <a:ext cx="3744" cy="2640"/>
              <a:chOff x="1488" y="912"/>
              <a:chExt cx="3744" cy="2640"/>
            </a:xfrm>
          </p:grpSpPr>
          <p:sp>
            <p:nvSpPr>
              <p:cNvPr id="35" name="Line 32"/>
              <p:cNvSpPr>
                <a:spLocks noChangeShapeType="1"/>
              </p:cNvSpPr>
              <p:nvPr/>
            </p:nvSpPr>
            <p:spPr bwMode="auto">
              <a:xfrm>
                <a:off x="1488" y="912"/>
                <a:ext cx="0" cy="26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1488" y="3552"/>
                <a:ext cx="37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33" name="Text Box 34"/>
            <p:cNvSpPr txBox="1">
              <a:spLocks noChangeArrowheads="1"/>
            </p:cNvSpPr>
            <p:nvPr/>
          </p:nvSpPr>
          <p:spPr bwMode="auto">
            <a:xfrm>
              <a:off x="3206" y="3673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6858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ＭＳ Ｐゴシック" charset="0"/>
                </a:rPr>
                <a:t>X</a:t>
              </a:r>
            </a:p>
          </p:txBody>
        </p:sp>
        <p:sp>
          <p:nvSpPr>
            <p:cNvPr id="34" name="Text Box 35"/>
            <p:cNvSpPr txBox="1">
              <a:spLocks noChangeArrowheads="1"/>
            </p:cNvSpPr>
            <p:nvPr/>
          </p:nvSpPr>
          <p:spPr bwMode="auto">
            <a:xfrm>
              <a:off x="1094" y="1753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6858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ＭＳ Ｐゴシック" charset="0"/>
                </a:rPr>
                <a:t>Y</a:t>
              </a:r>
            </a:p>
          </p:txBody>
        </p: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6135470" y="2257886"/>
            <a:ext cx="533400" cy="665163"/>
            <a:chOff x="162" y="1824"/>
            <a:chExt cx="336" cy="419"/>
          </a:xfrm>
        </p:grpSpPr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9" name="Text Box 38"/>
            <p:cNvSpPr txBox="1">
              <a:spLocks noChangeArrowheads="1"/>
            </p:cNvSpPr>
            <p:nvPr/>
          </p:nvSpPr>
          <p:spPr bwMode="auto">
            <a:xfrm>
              <a:off x="162" y="1972"/>
              <a:ext cx="336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r>
                <a:rPr lang="en-US" sz="2200" b="1" baseline="-25000" dirty="0">
                  <a:latin typeface="Arial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6243646" y="4038616"/>
            <a:ext cx="533400" cy="633416"/>
            <a:chOff x="141" y="1824"/>
            <a:chExt cx="336" cy="399"/>
          </a:xfrm>
          <a:solidFill>
            <a:srgbClr val="0070C0"/>
          </a:solidFill>
        </p:grpSpPr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2" name="Text Box 41"/>
            <p:cNvSpPr txBox="1">
              <a:spLocks noChangeArrowheads="1"/>
            </p:cNvSpPr>
            <p:nvPr/>
          </p:nvSpPr>
          <p:spPr bwMode="auto">
            <a:xfrm>
              <a:off x="141" y="1935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r>
                <a:rPr lang="en-US" sz="2200" b="1" baseline="-25000" dirty="0">
                  <a:latin typeface="Arial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3429000" y="4343400"/>
            <a:ext cx="685800" cy="533400"/>
            <a:chOff x="192" y="1824"/>
            <a:chExt cx="432" cy="336"/>
          </a:xfrm>
        </p:grpSpPr>
        <p:sp>
          <p:nvSpPr>
            <p:cNvPr id="44" name="Oval 43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45" name="Text Box 44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latin typeface="Arial" charset="0"/>
                  <a:ea typeface="ＭＳ Ｐゴシック" charset="0"/>
                  <a:cs typeface="ＭＳ Ｐゴシック" charset="0"/>
                </a:rPr>
                <a:t>k</a:t>
              </a:r>
              <a:r>
                <a:rPr lang="en-US" sz="2200" b="1" baseline="-25000" dirty="0">
                  <a:latin typeface="Arial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</p:grpSp>
      <p:sp>
        <p:nvSpPr>
          <p:cNvPr id="4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37873" y="6004105"/>
            <a:ext cx="37435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200" i="1" dirty="0">
                <a:ea typeface="ＭＳ Ｐゴシック" charset="0"/>
                <a:cs typeface="ＭＳ Ｐゴシック" charset="0"/>
              </a:rPr>
              <a:t>Source:</a:t>
            </a:r>
            <a:r>
              <a:rPr lang="en-US" sz="1200" b="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>
                <a:ea typeface="ＭＳ Ｐゴシック" charset="0"/>
                <a:cs typeface="ＭＳ Ｐゴシック" charset="0"/>
              </a:rPr>
              <a:t>www.liacs.nl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/~</a:t>
            </a:r>
            <a:r>
              <a:rPr lang="en-US" sz="1200" dirty="0" err="1">
                <a:ea typeface="ＭＳ Ｐゴシック" charset="0"/>
                <a:cs typeface="ＭＳ Ｐゴシック" charset="0"/>
              </a:rPr>
              <a:t>putten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/</a:t>
            </a:r>
            <a:r>
              <a:rPr lang="en-US" sz="1200" dirty="0" err="1">
                <a:ea typeface="ＭＳ Ｐゴシック" charset="0"/>
                <a:cs typeface="ＭＳ Ｐゴシック" charset="0"/>
              </a:rPr>
              <a:t>edu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/dbdm05/Lecture3.ppt</a:t>
            </a:r>
          </a:p>
        </p:txBody>
      </p:sp>
    </p:spTree>
    <p:extLst>
      <p:ext uri="{BB962C8B-B14F-4D97-AF65-F5344CB8AC3E}">
        <p14:creationId xmlns:p14="http://schemas.microsoft.com/office/powerpoint/2010/main" val="349151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1254" y="132417"/>
            <a:ext cx="8167209" cy="8351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48312"/>
                </a:solidFill>
              </a:rPr>
              <a:t>Clustering Comparison</a:t>
            </a:r>
            <a:endParaRPr lang="en-US" dirty="0">
              <a:solidFill>
                <a:srgbClr val="E48312"/>
              </a:solidFill>
            </a:endParaRPr>
          </a:p>
        </p:txBody>
      </p:sp>
      <p:pic>
        <p:nvPicPr>
          <p:cNvPr id="14" name="Picture 13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955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13"/>
          <a:stretch/>
        </p:blipFill>
        <p:spPr>
          <a:xfrm>
            <a:off x="6485021" y="967610"/>
            <a:ext cx="1359567" cy="498561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736139" y="1263470"/>
            <a:ext cx="226963" cy="219514"/>
          </a:xfrm>
          <a:prstGeom prst="rect">
            <a:avLst/>
          </a:prstGeom>
          <a:solidFill>
            <a:srgbClr val="EE9025"/>
          </a:solidFill>
          <a:ln>
            <a:solidFill>
              <a:srgbClr val="EE9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736139" y="1788246"/>
            <a:ext cx="226963" cy="219514"/>
          </a:xfrm>
          <a:prstGeom prst="rect">
            <a:avLst/>
          </a:prstGeom>
          <a:solidFill>
            <a:srgbClr val="89C648"/>
          </a:solidFill>
          <a:ln>
            <a:solidFill>
              <a:srgbClr val="89C6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052333" y="1199007"/>
            <a:ext cx="1397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019655" y="1717655"/>
            <a:ext cx="1397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02733" y="5842238"/>
            <a:ext cx="4584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records in the input file</a:t>
            </a:r>
          </a:p>
        </p:txBody>
      </p:sp>
      <p:sp>
        <p:nvSpPr>
          <p:cNvPr id="27" name="TextBox 26"/>
          <p:cNvSpPr txBox="1"/>
          <p:nvPr/>
        </p:nvSpPr>
        <p:spPr>
          <a:xfrm rot="16200000">
            <a:off x="-958794" y="2823484"/>
            <a:ext cx="3204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 (in minutes)</a:t>
            </a:r>
            <a:endParaRPr lang="en-US" sz="2800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64"/>
          <a:stretch/>
        </p:blipFill>
        <p:spPr>
          <a:xfrm>
            <a:off x="1042282" y="967611"/>
            <a:ext cx="5430707" cy="498561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683150" y="1132577"/>
            <a:ext cx="259308" cy="300251"/>
          </a:xfrm>
          <a:prstGeom prst="rect">
            <a:avLst/>
          </a:prstGeom>
          <a:solidFill>
            <a:srgbClr val="EE9025"/>
          </a:solidFill>
          <a:ln>
            <a:solidFill>
              <a:srgbClr val="EE9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83150" y="1657353"/>
            <a:ext cx="259308" cy="300251"/>
          </a:xfrm>
          <a:prstGeom prst="rect">
            <a:avLst/>
          </a:prstGeom>
          <a:solidFill>
            <a:srgbClr val="89C648"/>
          </a:solidFill>
          <a:ln>
            <a:solidFill>
              <a:srgbClr val="89C6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047470" y="1132577"/>
            <a:ext cx="159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14792" y="1651225"/>
            <a:ext cx="159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Hadoop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1675" y="333829"/>
            <a:ext cx="7543800" cy="9231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Hadoop or Spark?</a:t>
            </a:r>
            <a:br>
              <a:rPr lang="en-US" dirty="0" smtClean="0">
                <a:solidFill>
                  <a:srgbClr val="E48312"/>
                </a:solidFill>
              </a:rPr>
            </a:br>
            <a:r>
              <a:rPr lang="en-US" dirty="0" smtClean="0">
                <a:solidFill>
                  <a:srgbClr val="E48312"/>
                </a:solidFill>
              </a:rPr>
              <a:t>(</a:t>
            </a:r>
            <a:r>
              <a:rPr lang="en-US" sz="4400" dirty="0" smtClean="0">
                <a:solidFill>
                  <a:srgbClr val="E48312"/>
                </a:solidFill>
              </a:rPr>
              <a:t>Based on a cluster of 1 M and 2 W)</a:t>
            </a:r>
            <a:endParaRPr lang="en-US" sz="4400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1675" y="1509487"/>
            <a:ext cx="7543800" cy="4359502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Hadoop – </a:t>
            </a:r>
            <a:r>
              <a:rPr lang="en-US" sz="2800" dirty="0" smtClean="0">
                <a:solidFill>
                  <a:srgbClr val="EE9025"/>
                </a:solidFill>
              </a:rPr>
              <a:t>Huge datasets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Spark – </a:t>
            </a:r>
            <a:r>
              <a:rPr lang="en-US" sz="2800" dirty="0" smtClean="0">
                <a:solidFill>
                  <a:srgbClr val="EE9025"/>
                </a:solidFill>
              </a:rPr>
              <a:t>Computational</a:t>
            </a:r>
            <a:r>
              <a:rPr lang="en-US" sz="2800" dirty="0" smtClean="0"/>
              <a:t> capability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Spark – Degrades on </a:t>
            </a:r>
            <a:r>
              <a:rPr lang="en-US" sz="2800" dirty="0" smtClean="0">
                <a:solidFill>
                  <a:srgbClr val="EE9025"/>
                </a:solidFill>
              </a:rPr>
              <a:t>I/O swapping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800" dirty="0" smtClean="0"/>
              <a:t> </a:t>
            </a:r>
          </a:p>
          <a:p>
            <a:pPr marL="0" indent="0">
              <a:lnSpc>
                <a:spcPct val="170000"/>
              </a:lnSpc>
              <a:buNone/>
            </a:pPr>
            <a:endParaRPr lang="en-US" sz="2800" dirty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48312"/>
                </a:solidFill>
              </a:rPr>
              <a:t>Challenges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1263" y="1219200"/>
            <a:ext cx="83739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E48312"/>
                </a:solidFill>
              </a:rPr>
              <a:t>Multiple Reducer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Problem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E48312"/>
                </a:solidFill>
              </a:rPr>
              <a:t>A</a:t>
            </a:r>
            <a:r>
              <a:rPr lang="en-US" sz="2800" dirty="0" smtClean="0">
                <a:solidFill>
                  <a:srgbClr val="E48312"/>
                </a:solidFill>
              </a:rPr>
              <a:t>mount of data</a:t>
            </a:r>
          </a:p>
          <a:p>
            <a:pPr marL="742950" lvl="1" indent="-285750">
              <a:lnSpc>
                <a:spcPct val="200000"/>
              </a:lnSpc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Co-occurrence algorithm</a:t>
            </a:r>
          </a:p>
          <a:p>
            <a:pPr marL="742950" lvl="1" indent="-285750">
              <a:lnSpc>
                <a:spcPct val="200000"/>
              </a:lnSpc>
              <a:buClr>
                <a:srgbClr val="E48312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Dumping clusters: K-Means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E48312"/>
                </a:solidFill>
              </a:rPr>
              <a:t>Quality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Recommendations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6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22960" y="2708962"/>
            <a:ext cx="75438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48312"/>
                </a:solidFill>
              </a:rPr>
              <a:t>Questions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6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1675" y="237217"/>
            <a:ext cx="7543800" cy="74975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Project Background</a:t>
            </a:r>
            <a:endParaRPr lang="en-US" dirty="0">
              <a:solidFill>
                <a:srgbClr val="EE902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1675" y="1117600"/>
            <a:ext cx="7543800" cy="502602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900" dirty="0" smtClean="0"/>
              <a:t> Big Data </a:t>
            </a:r>
            <a:r>
              <a:rPr lang="en-US" sz="5900" dirty="0" smtClean="0">
                <a:solidFill>
                  <a:srgbClr val="E48312"/>
                </a:solidFill>
              </a:rPr>
              <a:t>Revolution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900" dirty="0" smtClean="0"/>
              <a:t>Phones, </a:t>
            </a:r>
            <a:r>
              <a:rPr lang="en-US" sz="5900" dirty="0" smtClean="0"/>
              <a:t>Tablets</a:t>
            </a:r>
            <a:r>
              <a:rPr lang="en-US" sz="5900" dirty="0" smtClean="0"/>
              <a:t>, Laptops, Computers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900" dirty="0" smtClean="0"/>
              <a:t>Credit Cards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900" dirty="0" smtClean="0"/>
              <a:t>Transport Systems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900" dirty="0" smtClean="0"/>
              <a:t>0.5% </a:t>
            </a:r>
            <a:r>
              <a:rPr lang="en-US" sz="5900" dirty="0"/>
              <a:t>of data stored is actually </a:t>
            </a:r>
            <a:r>
              <a:rPr lang="en-US" sz="5900" dirty="0" smtClean="0"/>
              <a:t>analyzed</a:t>
            </a:r>
            <a:r>
              <a:rPr lang="en-US" sz="5900" baseline="30000" dirty="0" smtClean="0"/>
              <a:t>1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900" dirty="0" smtClean="0"/>
              <a:t> </a:t>
            </a:r>
            <a:r>
              <a:rPr lang="en-US" sz="5900" dirty="0" smtClean="0">
                <a:solidFill>
                  <a:srgbClr val="E48312"/>
                </a:solidFill>
              </a:rPr>
              <a:t>Smart</a:t>
            </a:r>
            <a:r>
              <a:rPr lang="en-US" sz="5900" dirty="0" smtClean="0"/>
              <a:t> Data (Data </a:t>
            </a:r>
            <a:r>
              <a:rPr lang="en-US" sz="5900" dirty="0"/>
              <a:t>Mining and </a:t>
            </a:r>
            <a:r>
              <a:rPr lang="en-US" sz="5900" dirty="0" smtClean="0"/>
              <a:t>Visualization </a:t>
            </a:r>
            <a:r>
              <a:rPr lang="en-US" sz="5900" dirty="0"/>
              <a:t>of Big </a:t>
            </a:r>
            <a:r>
              <a:rPr lang="en-US" sz="5900" dirty="0" smtClean="0"/>
              <a:t>Data</a:t>
            </a:r>
            <a:r>
              <a:rPr lang="en-US" sz="5900" dirty="0"/>
              <a:t>)</a:t>
            </a:r>
            <a:endParaRPr lang="en-US" sz="5900" dirty="0" smtClean="0"/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900" dirty="0" smtClean="0">
                <a:solidFill>
                  <a:srgbClr val="E48312"/>
                </a:solidFill>
              </a:rPr>
              <a:t>Recommendation</a:t>
            </a:r>
            <a:r>
              <a:rPr lang="en-US" sz="5900" dirty="0" smtClean="0"/>
              <a:t> Systems</a:t>
            </a:r>
          </a:p>
          <a:p>
            <a:pPr lvl="4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5100" dirty="0" smtClean="0"/>
              <a:t>Netflix, Amazon, Facebook</a:t>
            </a:r>
          </a:p>
          <a:p>
            <a:pPr marL="384048" lvl="2" indent="0">
              <a:buNone/>
            </a:pPr>
            <a:endParaRPr lang="en-US" dirty="0" smtClean="0"/>
          </a:p>
          <a:p>
            <a:pPr marL="384048" lvl="2" indent="0">
              <a:buNone/>
            </a:pPr>
            <a:endParaRPr lang="en-US" dirty="0"/>
          </a:p>
          <a:p>
            <a:pPr marL="384048" lvl="2" indent="0">
              <a:buNone/>
            </a:pPr>
            <a:r>
              <a:rPr lang="en-US" sz="1700" dirty="0" smtClean="0"/>
              <a:t>1. Source: </a:t>
            </a:r>
            <a:r>
              <a:rPr lang="en-US" sz="1700" dirty="0">
                <a:hlinkClick r:id="rId2"/>
              </a:rPr>
              <a:t>https://www.technologyreview.com/business-report/big-data-gets-personal</a:t>
            </a:r>
            <a:r>
              <a:rPr lang="en-US" sz="1700" dirty="0" smtClean="0">
                <a:hlinkClick r:id="rId2"/>
              </a:rPr>
              <a:t>/</a:t>
            </a:r>
            <a:r>
              <a:rPr lang="en-US" sz="1700" dirty="0" smtClean="0"/>
              <a:t> Published in May 2013</a:t>
            </a:r>
            <a:endParaRPr lang="en-US" sz="1700" dirty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oter Placeholder 1"/>
          <p:cNvSpPr txBox="1">
            <a:spLocks/>
          </p:cNvSpPr>
          <p:nvPr/>
        </p:nvSpPr>
        <p:spPr>
          <a:xfrm>
            <a:off x="433137" y="6452988"/>
            <a:ext cx="2728124" cy="380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79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1675" y="246743"/>
            <a:ext cx="7543800" cy="662668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Goals</a:t>
            </a:r>
            <a:endParaRPr lang="en-US" dirty="0">
              <a:solidFill>
                <a:srgbClr val="EE902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1675" y="1147548"/>
            <a:ext cx="7803696" cy="49339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Performance 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Hadoop vs Spark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Speed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Size of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Validate </a:t>
            </a:r>
            <a:r>
              <a:rPr lang="en-US" sz="3600" dirty="0" smtClean="0">
                <a:solidFill>
                  <a:srgbClr val="EE9025"/>
                </a:solidFill>
              </a:rPr>
              <a:t>feasibility</a:t>
            </a:r>
            <a:endParaRPr lang="en-US" sz="3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E48312"/>
                </a:solidFill>
              </a:rPr>
              <a:t>Predict </a:t>
            </a:r>
            <a:r>
              <a:rPr lang="en-US" sz="3600" dirty="0" smtClean="0"/>
              <a:t>data - recommendation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 </a:t>
            </a:r>
            <a:r>
              <a:rPr lang="en-US" sz="3000" dirty="0" smtClean="0"/>
              <a:t>‘</a:t>
            </a:r>
            <a:r>
              <a:rPr lang="en-US" sz="3000" dirty="0" smtClean="0">
                <a:solidFill>
                  <a:srgbClr val="E48312"/>
                </a:solidFill>
              </a:rPr>
              <a:t>Big</a:t>
            </a:r>
            <a:r>
              <a:rPr lang="en-US" sz="3000" dirty="0" smtClean="0"/>
              <a:t> </a:t>
            </a:r>
            <a:r>
              <a:rPr lang="en-US" sz="3000" dirty="0"/>
              <a:t>Data’ 	 </a:t>
            </a:r>
            <a:r>
              <a:rPr lang="en-US" sz="3000" dirty="0" smtClean="0"/>
              <a:t>    ‘</a:t>
            </a:r>
            <a:r>
              <a:rPr lang="en-US" sz="3000" dirty="0" smtClean="0">
                <a:solidFill>
                  <a:srgbClr val="E48312"/>
                </a:solidFill>
              </a:rPr>
              <a:t>Smart</a:t>
            </a:r>
            <a:r>
              <a:rPr lang="en-US" sz="3000" dirty="0" smtClean="0"/>
              <a:t> </a:t>
            </a:r>
            <a:r>
              <a:rPr lang="en-US" sz="3000" dirty="0"/>
              <a:t>Data</a:t>
            </a:r>
            <a:r>
              <a:rPr lang="en-US" sz="3000" dirty="0" smtClean="0"/>
              <a:t>’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2755077" y="5254162"/>
            <a:ext cx="1045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"/>
          <p:cNvSpPr txBox="1">
            <a:spLocks/>
          </p:cNvSpPr>
          <p:nvPr/>
        </p:nvSpPr>
        <p:spPr>
          <a:xfrm>
            <a:off x="433137" y="6452988"/>
            <a:ext cx="2728124" cy="380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079" y="1588653"/>
            <a:ext cx="2529396" cy="6552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980" y="2414832"/>
            <a:ext cx="1838112" cy="93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79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910" y="1219392"/>
            <a:ext cx="558416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EE9025"/>
              </a:buClr>
              <a:buFont typeface="Arial" panose="020B0604020202020204" pitchFamily="34" charset="0"/>
              <a:buChar char="•"/>
            </a:pPr>
            <a:r>
              <a:rPr lang="en-US" sz="3000" dirty="0" smtClean="0"/>
              <a:t> 2 Clusters: </a:t>
            </a:r>
            <a:r>
              <a:rPr lang="en-US" sz="3000" dirty="0">
                <a:solidFill>
                  <a:srgbClr val="EE9025"/>
                </a:solidFill>
              </a:rPr>
              <a:t>3 nodes </a:t>
            </a:r>
            <a:r>
              <a:rPr lang="en-US" sz="3000" dirty="0" smtClean="0">
                <a:solidFill>
                  <a:srgbClr val="EE9025"/>
                </a:solidFill>
              </a:rPr>
              <a:t>each</a:t>
            </a:r>
            <a:endParaRPr lang="en-US" sz="3000" dirty="0">
              <a:solidFill>
                <a:srgbClr val="EE9025"/>
              </a:solidFill>
            </a:endParaRPr>
          </a:p>
          <a:p>
            <a:pPr lvl="2">
              <a:buClr>
                <a:srgbClr val="EE9025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 </a:t>
            </a:r>
            <a:r>
              <a:rPr lang="en-US" sz="2800" dirty="0"/>
              <a:t>8 GB </a:t>
            </a:r>
            <a:r>
              <a:rPr lang="en-US" sz="2800" dirty="0" smtClean="0"/>
              <a:t>RAM</a:t>
            </a:r>
          </a:p>
          <a:p>
            <a:pPr lvl="2">
              <a:buClr>
                <a:srgbClr val="EE9025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500GB HDD</a:t>
            </a:r>
          </a:p>
          <a:p>
            <a:pPr lvl="2">
              <a:buClr>
                <a:srgbClr val="EE9025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 Ubuntu 15.04</a:t>
            </a:r>
          </a:p>
          <a:p>
            <a:pPr lvl="2">
              <a:buClr>
                <a:srgbClr val="EE9025"/>
              </a:buClr>
            </a:pPr>
            <a:endParaRPr lang="en-US" sz="2800" dirty="0" smtClean="0"/>
          </a:p>
          <a:p>
            <a:pPr lvl="1">
              <a:buClr>
                <a:srgbClr val="EE9025"/>
              </a:buClr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3000" dirty="0" smtClean="0">
                <a:solidFill>
                  <a:srgbClr val="EE9025"/>
                </a:solidFill>
              </a:rPr>
              <a:t>Manager-Worker</a:t>
            </a:r>
            <a:r>
              <a:rPr lang="en-US" sz="3000" dirty="0" smtClean="0"/>
              <a:t> Architecture</a:t>
            </a:r>
          </a:p>
          <a:p>
            <a:pPr lvl="2">
              <a:buClr>
                <a:srgbClr val="EE9025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1 Manager</a:t>
            </a:r>
          </a:p>
          <a:p>
            <a:pPr lvl="2">
              <a:buClr>
                <a:srgbClr val="EE9025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2 Workers</a:t>
            </a:r>
          </a:p>
        </p:txBody>
      </p:sp>
      <p:pic>
        <p:nvPicPr>
          <p:cNvPr id="3" name="Picture 2" descr="http://plainicon.com/dboard/userprod/2803_dd580/prod_thumb/plainicon.com-51131-512px-515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138" y="1950267"/>
            <a:ext cx="1413375" cy="141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plainicon.com/dboard/userprod/2803_dd580/prod_thumb/plainicon.com-51131-512px-515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371" y="3447532"/>
            <a:ext cx="1413375" cy="141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plainicon.com/dboard/userprod/2803_dd580/prod_thumb/plainicon.com-51131-512px-515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111" y="3447532"/>
            <a:ext cx="1413375" cy="141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039768" y="2195299"/>
            <a:ext cx="50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M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62416" y="3685669"/>
            <a:ext cx="50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3513" y="3685669"/>
            <a:ext cx="50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W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540603" y="2985157"/>
            <a:ext cx="215444" cy="4623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930117" y="2985157"/>
            <a:ext cx="164681" cy="4623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701675" y="246743"/>
            <a:ext cx="7543800" cy="9276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EE9025"/>
                </a:solidFill>
              </a:rPr>
              <a:t>Our Cluster</a:t>
            </a:r>
          </a:p>
          <a:p>
            <a:pPr algn="ctr"/>
            <a:r>
              <a:rPr lang="en-US" sz="2800" dirty="0" smtClean="0">
                <a:solidFill>
                  <a:srgbClr val="EE9025"/>
                </a:solidFill>
              </a:rPr>
              <a:t>Hadoop and Spark</a:t>
            </a:r>
          </a:p>
        </p:txBody>
      </p:sp>
    </p:spTree>
    <p:extLst>
      <p:ext uri="{BB962C8B-B14F-4D97-AF65-F5344CB8AC3E}">
        <p14:creationId xmlns:p14="http://schemas.microsoft.com/office/powerpoint/2010/main" val="36581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08049" y="217714"/>
            <a:ext cx="7543800" cy="79253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Project Technologies</a:t>
            </a:r>
            <a:endParaRPr lang="en-US" dirty="0">
              <a:solidFill>
                <a:srgbClr val="EE902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08049" y="1439316"/>
            <a:ext cx="7543800" cy="402272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>
                <a:solidFill>
                  <a:srgbClr val="E48312"/>
                </a:solidFill>
              </a:rPr>
              <a:t>Java</a:t>
            </a:r>
            <a:r>
              <a:rPr lang="en-US" sz="2800" dirty="0" smtClean="0"/>
              <a:t> Virtual Machine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E48312"/>
                </a:solidFill>
                <a:cs typeface="Arial" panose="020B0604020202020204" pitchFamily="34" charset="0"/>
              </a:rPr>
              <a:t>Eclipse</a:t>
            </a:r>
            <a:r>
              <a:rPr lang="en-US" sz="2800" dirty="0">
                <a:cs typeface="Arial" panose="020B0604020202020204" pitchFamily="34" charset="0"/>
              </a:rPr>
              <a:t> IDE</a:t>
            </a:r>
            <a:endParaRPr lang="en-US" sz="2800" dirty="0" smtClean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Apache </a:t>
            </a:r>
            <a:r>
              <a:rPr lang="en-US" sz="2800" dirty="0" smtClean="0">
                <a:solidFill>
                  <a:srgbClr val="E48312"/>
                </a:solidFill>
              </a:rPr>
              <a:t>Hadoop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Apache </a:t>
            </a:r>
            <a:r>
              <a:rPr lang="en-US" sz="2800" dirty="0" smtClean="0">
                <a:solidFill>
                  <a:srgbClr val="E48312"/>
                </a:solidFill>
              </a:rPr>
              <a:t>Spark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E48312"/>
                </a:solidFill>
              </a:rPr>
              <a:t>Maven</a:t>
            </a:r>
            <a:r>
              <a:rPr lang="en-US" sz="2800" dirty="0" smtClean="0"/>
              <a:t> for Hadoop and Spark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E48312"/>
                </a:solidFill>
              </a:rPr>
              <a:t>Mahout</a:t>
            </a:r>
            <a:r>
              <a:rPr lang="en-US" sz="2800" dirty="0" smtClean="0"/>
              <a:t> on Hadoop systems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E48312"/>
                </a:solidFill>
              </a:rPr>
              <a:t>MLlib</a:t>
            </a:r>
            <a:r>
              <a:rPr lang="en-US" sz="2800" dirty="0" smtClean="0">
                <a:solidFill>
                  <a:srgbClr val="E48312"/>
                </a:solidFill>
              </a:rPr>
              <a:t> </a:t>
            </a:r>
            <a:r>
              <a:rPr lang="en-US" sz="2800" dirty="0" smtClean="0"/>
              <a:t>on Spark systems</a:t>
            </a:r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oter Placeholder 1"/>
          <p:cNvSpPr txBox="1">
            <a:spLocks/>
          </p:cNvSpPr>
          <p:nvPr/>
        </p:nvSpPr>
        <p:spPr>
          <a:xfrm>
            <a:off x="433137" y="6452988"/>
            <a:ext cx="2728124" cy="380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9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62263" y="261257"/>
            <a:ext cx="7543800" cy="73753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Apache Hadoop</a:t>
            </a:r>
            <a:endParaRPr lang="en-US" dirty="0">
              <a:solidFill>
                <a:srgbClr val="EE902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62263" y="1135063"/>
            <a:ext cx="7543800" cy="50480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/>
              <a:t>Framework for </a:t>
            </a:r>
            <a:r>
              <a:rPr lang="en-US" sz="3200" dirty="0">
                <a:solidFill>
                  <a:srgbClr val="E48312"/>
                </a:solidFill>
              </a:rPr>
              <a:t>large-scale</a:t>
            </a:r>
            <a:r>
              <a:rPr lang="en-US" sz="3200" dirty="0"/>
              <a:t>, </a:t>
            </a:r>
            <a:r>
              <a:rPr lang="en-US" sz="3200" dirty="0" smtClean="0">
                <a:solidFill>
                  <a:srgbClr val="E48312"/>
                </a:solidFill>
              </a:rPr>
              <a:t>data-intensive</a:t>
            </a:r>
            <a:r>
              <a:rPr lang="en-US" sz="3200" dirty="0"/>
              <a:t> </a:t>
            </a:r>
            <a:r>
              <a:rPr lang="en-US" sz="3200" dirty="0" smtClean="0"/>
              <a:t>deployments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E48312"/>
                </a:solidFill>
              </a:rPr>
              <a:t> </a:t>
            </a:r>
            <a:r>
              <a:rPr lang="en-US" sz="3200" dirty="0" smtClean="0">
                <a:solidFill>
                  <a:srgbClr val="EE9025"/>
                </a:solidFill>
              </a:rPr>
              <a:t>Open-source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E48312"/>
                </a:solidFill>
              </a:rPr>
              <a:t> MapReduce</a:t>
            </a:r>
            <a:r>
              <a:rPr lang="en-US" sz="3200" dirty="0"/>
              <a:t> </a:t>
            </a:r>
            <a:r>
              <a:rPr lang="en-US" sz="3200" dirty="0" smtClean="0"/>
              <a:t>– Stream I/O style </a:t>
            </a:r>
            <a:r>
              <a:rPr lang="en-US" sz="3200" dirty="0"/>
              <a:t>of </a:t>
            </a:r>
            <a:r>
              <a:rPr lang="en-US" sz="3200" dirty="0" smtClean="0"/>
              <a:t>data       processing, </a:t>
            </a:r>
            <a:r>
              <a:rPr lang="en-US" sz="3200" dirty="0"/>
              <a:t>created by </a:t>
            </a:r>
            <a:r>
              <a:rPr lang="en-US" sz="3200" dirty="0" smtClean="0">
                <a:solidFill>
                  <a:srgbClr val="E48312"/>
                </a:solidFill>
              </a:rPr>
              <a:t>Google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Map</a:t>
            </a:r>
            <a:r>
              <a:rPr lang="en-US" sz="3200" dirty="0" smtClean="0">
                <a:solidFill>
                  <a:srgbClr val="E48312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–</a:t>
            </a:r>
            <a:r>
              <a:rPr lang="en-US" sz="3200" dirty="0" smtClean="0">
                <a:solidFill>
                  <a:srgbClr val="E48312"/>
                </a:solidFill>
              </a:rPr>
              <a:t> Filtering </a:t>
            </a:r>
            <a:r>
              <a:rPr lang="en-US" sz="3200" dirty="0" smtClean="0"/>
              <a:t>input line by 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/>
              <a:t>Reduce</a:t>
            </a:r>
            <a:r>
              <a:rPr lang="en-US" sz="3200" dirty="0" smtClean="0">
                <a:solidFill>
                  <a:srgbClr val="E48312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–</a:t>
            </a:r>
            <a:r>
              <a:rPr lang="en-US" sz="3200" dirty="0" smtClean="0">
                <a:solidFill>
                  <a:srgbClr val="E48312"/>
                </a:solidFill>
              </a:rPr>
              <a:t> Collecting </a:t>
            </a:r>
            <a:r>
              <a:rPr lang="en-US" sz="3200" dirty="0" smtClean="0"/>
              <a:t>and</a:t>
            </a:r>
            <a:r>
              <a:rPr lang="en-US" sz="3200" dirty="0" smtClean="0">
                <a:solidFill>
                  <a:srgbClr val="E48312"/>
                </a:solidFill>
              </a:rPr>
              <a:t> processing </a:t>
            </a:r>
            <a:r>
              <a:rPr lang="en-US" sz="3200" dirty="0" smtClean="0"/>
              <a:t>filtered data</a:t>
            </a:r>
            <a:r>
              <a:rPr lang="en-US" sz="3200" dirty="0" smtClean="0">
                <a:solidFill>
                  <a:srgbClr val="E48312"/>
                </a:solidFill>
              </a:rPr>
              <a:t> </a:t>
            </a:r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E48312"/>
                </a:solidFill>
              </a:rPr>
              <a:t>Write-once</a:t>
            </a:r>
            <a:r>
              <a:rPr lang="en-US" sz="3200" dirty="0" smtClean="0"/>
              <a:t> storage infrastructure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oter Placeholder 1"/>
          <p:cNvSpPr txBox="1">
            <a:spLocks/>
          </p:cNvSpPr>
          <p:nvPr/>
        </p:nvSpPr>
        <p:spPr>
          <a:xfrm>
            <a:off x="433137" y="6452988"/>
            <a:ext cx="2728124" cy="3805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1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1675" y="149368"/>
            <a:ext cx="7543800" cy="72148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Apache Hadoop</a:t>
            </a:r>
            <a:endParaRPr lang="en-US" dirty="0">
              <a:solidFill>
                <a:srgbClr val="EE902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1674" y="1311563"/>
            <a:ext cx="7919811" cy="40006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000" dirty="0" smtClean="0">
                <a:solidFill>
                  <a:srgbClr val="E48312"/>
                </a:solidFill>
              </a:rPr>
              <a:t>4</a:t>
            </a:r>
            <a:r>
              <a:rPr lang="en-US" sz="3000" dirty="0" smtClean="0"/>
              <a:t> Dimensions – </a:t>
            </a:r>
            <a:r>
              <a:rPr lang="en-US" sz="3000" dirty="0" smtClean="0">
                <a:solidFill>
                  <a:srgbClr val="E48312"/>
                </a:solidFill>
              </a:rPr>
              <a:t>Volume</a:t>
            </a:r>
            <a:r>
              <a:rPr lang="en-US" sz="3000" dirty="0" smtClean="0"/>
              <a:t>, </a:t>
            </a:r>
            <a:r>
              <a:rPr lang="en-US" sz="3000" dirty="0" smtClean="0">
                <a:solidFill>
                  <a:srgbClr val="E48312"/>
                </a:solidFill>
              </a:rPr>
              <a:t>Velocity</a:t>
            </a:r>
            <a:r>
              <a:rPr lang="en-US" sz="3000" dirty="0" smtClean="0"/>
              <a:t>, </a:t>
            </a:r>
            <a:r>
              <a:rPr lang="en-US" sz="3000" dirty="0" smtClean="0">
                <a:solidFill>
                  <a:srgbClr val="E48312"/>
                </a:solidFill>
              </a:rPr>
              <a:t>Variety</a:t>
            </a:r>
            <a:r>
              <a:rPr lang="en-US" sz="3000" dirty="0" smtClean="0"/>
              <a:t>, </a:t>
            </a:r>
            <a:r>
              <a:rPr lang="en-US" sz="3000" dirty="0" smtClean="0">
                <a:solidFill>
                  <a:srgbClr val="E48312"/>
                </a:solidFill>
              </a:rPr>
              <a:t>Veracity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dirty="0" smtClean="0"/>
              <a:t> Both </a:t>
            </a:r>
            <a:r>
              <a:rPr lang="en-US" sz="3000" dirty="0" smtClean="0">
                <a:solidFill>
                  <a:srgbClr val="E48312"/>
                </a:solidFill>
              </a:rPr>
              <a:t>Structured</a:t>
            </a:r>
            <a:r>
              <a:rPr lang="en-US" sz="3000" dirty="0" smtClean="0"/>
              <a:t> (converted) and </a:t>
            </a:r>
            <a:r>
              <a:rPr lang="en-US" sz="3000" dirty="0" smtClean="0">
                <a:solidFill>
                  <a:srgbClr val="E48312"/>
                </a:solidFill>
              </a:rPr>
              <a:t>Unstructured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dirty="0" smtClean="0"/>
              <a:t> HDFS – </a:t>
            </a:r>
            <a:r>
              <a:rPr lang="en-US" sz="3000" dirty="0">
                <a:solidFill>
                  <a:srgbClr val="E48312"/>
                </a:solidFill>
              </a:rPr>
              <a:t>B</a:t>
            </a:r>
            <a:r>
              <a:rPr lang="en-US" sz="3000" dirty="0" smtClean="0">
                <a:solidFill>
                  <a:srgbClr val="E48312"/>
                </a:solidFill>
              </a:rPr>
              <a:t>reaks</a:t>
            </a:r>
            <a:r>
              <a:rPr lang="en-US" sz="3000" dirty="0" smtClean="0"/>
              <a:t> up input data – </a:t>
            </a:r>
            <a:r>
              <a:rPr lang="en-US" sz="3000" dirty="0">
                <a:solidFill>
                  <a:srgbClr val="E48312"/>
                </a:solidFill>
              </a:rPr>
              <a:t>B</a:t>
            </a:r>
            <a:r>
              <a:rPr lang="en-US" sz="3000" dirty="0" smtClean="0">
                <a:solidFill>
                  <a:srgbClr val="E48312"/>
                </a:solidFill>
              </a:rPr>
              <a:t>locks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Stores it on compute nodes (</a:t>
            </a:r>
            <a:r>
              <a:rPr lang="en-US" sz="2800" dirty="0">
                <a:solidFill>
                  <a:srgbClr val="E48312"/>
                </a:solidFill>
              </a:rPr>
              <a:t>P</a:t>
            </a:r>
            <a:r>
              <a:rPr lang="en-US" sz="2800" dirty="0" smtClean="0">
                <a:solidFill>
                  <a:srgbClr val="E48312"/>
                </a:solidFill>
              </a:rPr>
              <a:t>arallel </a:t>
            </a:r>
            <a:r>
              <a:rPr lang="en-US" sz="2800" dirty="0">
                <a:solidFill>
                  <a:srgbClr val="E48312"/>
                </a:solidFill>
              </a:rPr>
              <a:t>P</a:t>
            </a:r>
            <a:r>
              <a:rPr lang="en-US" sz="2800" dirty="0" smtClean="0">
                <a:solidFill>
                  <a:srgbClr val="E48312"/>
                </a:solidFill>
              </a:rPr>
              <a:t>rocessing</a:t>
            </a:r>
            <a:r>
              <a:rPr lang="en-US" sz="2800" dirty="0" smtClean="0"/>
              <a:t>)</a:t>
            </a: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  <p:pic>
        <p:nvPicPr>
          <p:cNvPr id="4" name="Picture 3" descr="../Development/Senior%20Design/logo/logo-main-whitebg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59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1675" y="476446"/>
            <a:ext cx="7543800" cy="8178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E9025"/>
                </a:solidFill>
              </a:rPr>
              <a:t>HDFS Segmentation</a:t>
            </a:r>
            <a:endParaRPr lang="en-US" dirty="0">
              <a:solidFill>
                <a:srgbClr val="EE9025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80673" y="1616137"/>
            <a:ext cx="10758488" cy="8099425"/>
          </a:xfrm>
        </p:spPr>
      </p:pic>
      <p:pic>
        <p:nvPicPr>
          <p:cNvPr id="5" name="Picture 4" descr="../Development/Senior%20Design/logo/logo-main-whitebg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469" y="5891110"/>
            <a:ext cx="1084012" cy="63138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33137" y="6452988"/>
            <a:ext cx="2728124" cy="380568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</a:rPr>
              <a:t>NTASC '16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3719</TotalTime>
  <Words>560</Words>
  <Application>Microsoft Macintosh PowerPoint</Application>
  <PresentationFormat>On-screen Show (4:3)</PresentationFormat>
  <Paragraphs>181</Paragraphs>
  <Slides>24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ＭＳ Ｐゴシック</vt:lpstr>
      <vt:lpstr>Retrospect</vt:lpstr>
      <vt:lpstr>PowerPoint Presentation</vt:lpstr>
      <vt:lpstr>Agenda</vt:lpstr>
      <vt:lpstr>Project Background</vt:lpstr>
      <vt:lpstr>Goals</vt:lpstr>
      <vt:lpstr>PowerPoint Presentation</vt:lpstr>
      <vt:lpstr>Project Technologies</vt:lpstr>
      <vt:lpstr>Apache Hadoop</vt:lpstr>
      <vt:lpstr>Apache Hadoop</vt:lpstr>
      <vt:lpstr>HDFS Segmentation</vt:lpstr>
      <vt:lpstr>Hadoop MapReduce</vt:lpstr>
      <vt:lpstr>Hadoop Map/Reduce</vt:lpstr>
      <vt:lpstr>Apache Spark</vt:lpstr>
      <vt:lpstr>Apache Spark</vt:lpstr>
      <vt:lpstr>Hadoop or Spark?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Hadoop or Spark? (Based on a cluster of 1 M and 2 W)</vt:lpstr>
      <vt:lpstr>PowerPoint Presentation</vt:lpstr>
      <vt:lpstr>PowerPoint Presentation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 User</dc:creator>
  <cp:lastModifiedBy>Cassio Cristovao</cp:lastModifiedBy>
  <cp:revision>452</cp:revision>
  <dcterms:created xsi:type="dcterms:W3CDTF">2015-10-08T00:27:08Z</dcterms:created>
  <dcterms:modified xsi:type="dcterms:W3CDTF">2016-04-19T19:52:49Z</dcterms:modified>
</cp:coreProperties>
</file>